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2" d="100"/>
          <a:sy n="82" d="100"/>
        </p:scale>
        <p:origin x="6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2275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38638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07678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430652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851543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3777456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49331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9875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392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5223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2298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6549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5296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68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10873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51076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907D986-8816-4272-A432-0437A28A9828}" type="datetime1">
              <a:rPr lang="en-US" smtClean="0"/>
              <a:t>2/18/2022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pPr algn="l"/>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291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2D6E202-B606-4609-B914-27C9371A1F6D}" type="datetime1">
              <a:rPr lang="en-US" smtClean="0"/>
              <a:t>2/18/2022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74773898"/>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Lst>
  <p:hf sldNum="0" hdr="0" ftr="0" dt="0"/>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E0198-5680-41B6-9FCA-98A3CF8CA854}"/>
              </a:ext>
            </a:extLst>
          </p:cNvPr>
          <p:cNvSpPr>
            <a:spLocks noGrp="1"/>
          </p:cNvSpPr>
          <p:nvPr>
            <p:ph type="ctrTitle"/>
          </p:nvPr>
        </p:nvSpPr>
        <p:spPr>
          <a:xfrm>
            <a:off x="484814" y="2562329"/>
            <a:ext cx="3659246" cy="1708219"/>
          </a:xfrm>
          <a:noFill/>
        </p:spPr>
        <p:txBody>
          <a:bodyPr>
            <a:normAutofit fontScale="90000"/>
          </a:bodyPr>
          <a:lstStyle/>
          <a:p>
            <a:r>
              <a:rPr lang="en-US" sz="3600" dirty="0">
                <a:solidFill>
                  <a:srgbClr val="FFFFFF"/>
                </a:solidFill>
              </a:rPr>
              <a:t>Controlling car with hand  motion</a:t>
            </a:r>
          </a:p>
        </p:txBody>
      </p:sp>
      <p:pic>
        <p:nvPicPr>
          <p:cNvPr id="8" name="Picture 7" descr="Connected lines and dots to form a network">
            <a:extLst>
              <a:ext uri="{FF2B5EF4-FFF2-40B4-BE49-F238E27FC236}">
                <a16:creationId xmlns:a16="http://schemas.microsoft.com/office/drawing/2014/main" id="{12151178-BCE8-4149-8442-32209E622CB6}"/>
              </a:ext>
            </a:extLst>
          </p:cNvPr>
          <p:cNvPicPr>
            <a:picLocks noChangeAspect="1"/>
          </p:cNvPicPr>
          <p:nvPr/>
        </p:nvPicPr>
        <p:blipFill rotWithShape="1">
          <a:blip r:embed="rId2"/>
          <a:srcRect l="27678" r="10340"/>
          <a:stretch/>
        </p:blipFill>
        <p:spPr>
          <a:xfrm>
            <a:off x="7508036" y="10"/>
            <a:ext cx="4683948" cy="6857990"/>
          </a:xfrm>
          <a:prstGeom prst="rect">
            <a:avLst/>
          </a:prstGeom>
        </p:spPr>
        <p:style>
          <a:lnRef idx="3">
            <a:schemeClr val="lt1"/>
          </a:lnRef>
          <a:fillRef idx="1">
            <a:schemeClr val="accent2"/>
          </a:fillRef>
          <a:effectRef idx="1">
            <a:schemeClr val="accent2"/>
          </a:effectRef>
          <a:fontRef idx="minor">
            <a:schemeClr val="lt1"/>
          </a:fontRef>
        </p:style>
      </p:pic>
      <p:pic>
        <p:nvPicPr>
          <p:cNvPr id="10" name="Picture 2" descr="A systematic review on hand gesture recognition techniques, challenges and  applications [PeerJ]">
            <a:extLst>
              <a:ext uri="{FF2B5EF4-FFF2-40B4-BE49-F238E27FC236}">
                <a16:creationId xmlns:a16="http://schemas.microsoft.com/office/drawing/2014/main" id="{29F45790-3B94-4453-83AE-65C64D4C980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635094" y="0"/>
            <a:ext cx="7556906" cy="6858000"/>
          </a:xfrm>
          <a:prstGeom prst="rect">
            <a:avLst/>
          </a:prstGeom>
          <a:noFill/>
        </p:spPr>
        <p:style>
          <a:lnRef idx="3">
            <a:schemeClr val="lt1"/>
          </a:lnRef>
          <a:fillRef idx="1">
            <a:schemeClr val="accent2"/>
          </a:fillRef>
          <a:effectRef idx="1">
            <a:schemeClr val="accent2"/>
          </a:effectRef>
          <a:fontRef idx="minor">
            <a:schemeClr val="lt1"/>
          </a:fontRef>
        </p:style>
      </p:pic>
    </p:spTree>
    <p:extLst>
      <p:ext uri="{BB962C8B-B14F-4D97-AF65-F5344CB8AC3E}">
        <p14:creationId xmlns:p14="http://schemas.microsoft.com/office/powerpoint/2010/main" val="2794413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7AFF-E94A-42B1-9DC2-76259AE82587}"/>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chassis + caster wheels + motors </a:t>
            </a:r>
          </a:p>
        </p:txBody>
      </p:sp>
      <p:pic>
        <p:nvPicPr>
          <p:cNvPr id="6" name="Content Placeholder 5" descr="A picture containing indoor&#10;&#10;Description automatically generated">
            <a:extLst>
              <a:ext uri="{FF2B5EF4-FFF2-40B4-BE49-F238E27FC236}">
                <a16:creationId xmlns:a16="http://schemas.microsoft.com/office/drawing/2014/main" id="{65EFE14F-6DC6-4D16-9F11-423B3136330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318" b="1"/>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90775160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Content Placeholder 5" descr="Diagram, schematic&#10;&#10;Description automatically generated">
            <a:extLst>
              <a:ext uri="{FF2B5EF4-FFF2-40B4-BE49-F238E27FC236}">
                <a16:creationId xmlns:a16="http://schemas.microsoft.com/office/drawing/2014/main" id="{FC30EBE8-4B2D-4C46-9539-E9F0195A881C}"/>
              </a:ext>
            </a:extLst>
          </p:cNvPr>
          <p:cNvPicPr>
            <a:picLocks noChangeAspect="1"/>
          </p:cNvPicPr>
          <p:nvPr/>
        </p:nvPicPr>
        <p:blipFill rotWithShape="1">
          <a:blip r:embed="rId3">
            <a:duotone>
              <a:prstClr val="black"/>
              <a:schemeClr val="bg1">
                <a:tint val="45000"/>
                <a:satMod val="400000"/>
              </a:schemeClr>
            </a:duotone>
            <a:alphaModFix amt="25000"/>
            <a:extLst>
              <a:ext uri="{28A0092B-C50C-407E-A947-70E740481C1C}">
                <a14:useLocalDpi xmlns:a14="http://schemas.microsoft.com/office/drawing/2010/main" val="0"/>
              </a:ext>
            </a:extLst>
          </a:blip>
          <a:srcRect b="2598"/>
          <a:stretch/>
        </p:blipFill>
        <p:spPr>
          <a:xfrm>
            <a:off x="20" y="10"/>
            <a:ext cx="12191980" cy="6857990"/>
          </a:xfrm>
          <a:prstGeom prst="rect">
            <a:avLst/>
          </a:prstGeom>
        </p:spPr>
      </p:pic>
      <p:sp>
        <p:nvSpPr>
          <p:cNvPr id="2" name="Title 1">
            <a:extLst>
              <a:ext uri="{FF2B5EF4-FFF2-40B4-BE49-F238E27FC236}">
                <a16:creationId xmlns:a16="http://schemas.microsoft.com/office/drawing/2014/main" id="{01824DBB-637C-41BA-989E-0FA028947FA5}"/>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HAND MODULE IN SIMULATION USING PROTEUS.</a:t>
            </a:r>
          </a:p>
        </p:txBody>
      </p:sp>
    </p:spTree>
    <p:extLst>
      <p:ext uri="{BB962C8B-B14F-4D97-AF65-F5344CB8AC3E}">
        <p14:creationId xmlns:p14="http://schemas.microsoft.com/office/powerpoint/2010/main" val="13681815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 schematic&#10;&#10;Description automatically generated">
            <a:extLst>
              <a:ext uri="{FF2B5EF4-FFF2-40B4-BE49-F238E27FC236}">
                <a16:creationId xmlns:a16="http://schemas.microsoft.com/office/drawing/2014/main" id="{55691E21-F9A2-45F9-8925-AC9B641D14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695" y="525379"/>
            <a:ext cx="10554609" cy="5807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892365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Content Placeholder 5" descr="Diagram, schematic&#10;&#10;Description automatically generated">
            <a:extLst>
              <a:ext uri="{FF2B5EF4-FFF2-40B4-BE49-F238E27FC236}">
                <a16:creationId xmlns:a16="http://schemas.microsoft.com/office/drawing/2014/main" id="{FCEC6397-0DA7-4DAE-AD38-B90F63894A09}"/>
              </a:ext>
            </a:extLst>
          </p:cNvPr>
          <p:cNvPicPr>
            <a:picLocks noGrp="1" noChangeAspect="1"/>
          </p:cNvPicPr>
          <p:nvPr>
            <p:ph idx="1"/>
          </p:nvPr>
        </p:nvPicPr>
        <p:blipFill rotWithShape="1">
          <a:blip r:embed="rId3">
            <a:alphaModFix amt="15000"/>
            <a:extLst>
              <a:ext uri="{28A0092B-C50C-407E-A947-70E740481C1C}">
                <a14:useLocalDpi xmlns:a14="http://schemas.microsoft.com/office/drawing/2010/main" val="0"/>
              </a:ext>
            </a:extLst>
          </a:blip>
          <a:srcRect r="4890"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0C768D6-0AB6-4948-97F8-DAD64DBDAD0A}"/>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CAR MODULE IN SIMULATION USING PROTEUS</a:t>
            </a:r>
          </a:p>
        </p:txBody>
      </p:sp>
    </p:spTree>
    <p:extLst>
      <p:ext uri="{BB962C8B-B14F-4D97-AF65-F5344CB8AC3E}">
        <p14:creationId xmlns:p14="http://schemas.microsoft.com/office/powerpoint/2010/main" val="274963874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 schematic&#10;&#10;Description automatically generated">
            <a:extLst>
              <a:ext uri="{FF2B5EF4-FFF2-40B4-BE49-F238E27FC236}">
                <a16:creationId xmlns:a16="http://schemas.microsoft.com/office/drawing/2014/main" id="{5E9241CC-F90C-4943-9974-1F5F749834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222" y="408823"/>
            <a:ext cx="11305556" cy="60403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046916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7AC2B-FA09-46CA-94AD-F8B77887B936}"/>
              </a:ext>
            </a:extLst>
          </p:cNvPr>
          <p:cNvSpPr>
            <a:spLocks noGrp="1"/>
          </p:cNvSpPr>
          <p:nvPr>
            <p:ph type="title"/>
          </p:nvPr>
        </p:nvSpPr>
        <p:spPr>
          <a:xfrm>
            <a:off x="587811" y="284584"/>
            <a:ext cx="11252736" cy="536510"/>
          </a:xfrm>
        </p:spPr>
        <p:txBody>
          <a:bodyPr>
            <a:normAutofit/>
          </a:bodyPr>
          <a:lstStyle/>
          <a:p>
            <a:r>
              <a:rPr lang="en-US" dirty="0"/>
              <a:t>How the hand glove  module and car module works together ! </a:t>
            </a:r>
          </a:p>
        </p:txBody>
      </p:sp>
      <p:sp>
        <p:nvSpPr>
          <p:cNvPr id="4" name="Text Placeholder 3">
            <a:extLst>
              <a:ext uri="{FF2B5EF4-FFF2-40B4-BE49-F238E27FC236}">
                <a16:creationId xmlns:a16="http://schemas.microsoft.com/office/drawing/2014/main" id="{6E04548F-B72E-432A-B0FE-EBA4E947BDD1}"/>
              </a:ext>
            </a:extLst>
          </p:cNvPr>
          <p:cNvSpPr>
            <a:spLocks noGrp="1"/>
          </p:cNvSpPr>
          <p:nvPr>
            <p:ph type="body" sz="half" idx="2"/>
          </p:nvPr>
        </p:nvSpPr>
        <p:spPr>
          <a:xfrm>
            <a:off x="587811" y="284584"/>
            <a:ext cx="11252736" cy="6428792"/>
          </a:xfrm>
        </p:spPr>
        <p:txBody>
          <a:bodyPr/>
          <a:lstStyle/>
          <a:p>
            <a:pPr marL="285750" indent="-285750">
              <a:buFont typeface="Arial" panose="020B0604020202020204" pitchFamily="34" charset="0"/>
              <a:buChar char="•"/>
            </a:pPr>
            <a:r>
              <a:rPr lang="en-US" dirty="0"/>
              <a:t>AS we previously explained that we use flexible sensor to translate finger motion to a corresponding resistance value that will be inserted in an electrical circuit and by using voltage divider we get certain output voltage to every corresponding resistance of the flexible sensor as we bent or unbent the finger .</a:t>
            </a:r>
          </a:p>
          <a:p>
            <a:pPr marL="285750" indent="-285750">
              <a:buFont typeface="Arial" panose="020B0604020202020204" pitchFamily="34" charset="0"/>
              <a:buChar char="•"/>
            </a:pPr>
            <a:r>
              <a:rPr lang="en-US" dirty="0"/>
              <a:t>The output voltage  of the electrical circuit will be the input of the </a:t>
            </a:r>
            <a:r>
              <a:rPr lang="en-US" dirty="0" err="1"/>
              <a:t>adc</a:t>
            </a:r>
            <a:r>
              <a:rPr lang="en-US" dirty="0"/>
              <a:t> in our kit in hand glove module so that it converts the analog signal to a digital signal that we will be able to process our system based on this input.</a:t>
            </a:r>
          </a:p>
          <a:p>
            <a:pPr marL="285750" indent="-285750">
              <a:buFont typeface="Arial" panose="020B0604020202020204" pitchFamily="34" charset="0"/>
              <a:buChar char="•"/>
            </a:pPr>
            <a:r>
              <a:rPr lang="en-US" dirty="0"/>
              <a:t>We will define certain range of values that will correspond to a certain character that will be sent to the motor in the car module to perform certain movement (RIGHT – LEFT – FORWARD – BACKWARD ) And will provide characters sent to the car module to control speed of the motors.</a:t>
            </a:r>
          </a:p>
          <a:p>
            <a:pPr marL="285750" indent="-285750">
              <a:buFont typeface="Arial" panose="020B0604020202020204" pitchFamily="34" charset="0"/>
              <a:buChar char="•"/>
            </a:pPr>
            <a:r>
              <a:rPr lang="en-US" dirty="0"/>
              <a:t>The </a:t>
            </a:r>
            <a:r>
              <a:rPr lang="en-US" dirty="0" err="1"/>
              <a:t>blutooth</a:t>
            </a:r>
            <a:r>
              <a:rPr lang="en-US" dirty="0"/>
              <a:t> module will send these data from hand glove module (master) to car module (slave)  </a:t>
            </a:r>
          </a:p>
          <a:p>
            <a:pPr marL="285750" indent="-285750">
              <a:buFont typeface="Arial" panose="020B0604020202020204" pitchFamily="34" charset="0"/>
              <a:buChar char="•"/>
            </a:pPr>
            <a:r>
              <a:rPr lang="en-US" dirty="0"/>
              <a:t>In the car module the movements that will be performed depends on the data received from the hand glove module.</a:t>
            </a:r>
          </a:p>
          <a:p>
            <a:pPr marL="285750" indent="-285750">
              <a:buFont typeface="Arial" panose="020B0604020202020204" pitchFamily="34" charset="0"/>
              <a:buChar char="•"/>
            </a:pPr>
            <a:r>
              <a:rPr lang="en-US" dirty="0"/>
              <a:t>Movement of the two motors is controlled by the Motor driver </a:t>
            </a:r>
          </a:p>
          <a:p>
            <a:pPr marL="285750" indent="-285750">
              <a:buFont typeface="Arial" panose="020B0604020202020204" pitchFamily="34" charset="0"/>
              <a:buChar char="•"/>
            </a:pPr>
            <a:r>
              <a:rPr lang="en-US" dirty="0"/>
              <a:t>Speed control is done using PWM (pulse – width – modulation) by changing its duty cycle to control speed and other 2 pins for the direction.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66400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DD6A-4FAF-4B5F-816A-70E8286CB2DD}"/>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pic>
        <p:nvPicPr>
          <p:cNvPr id="9" name="Picture 8" descr="A close up of a mouse&#10;&#10;Description automatically generated with medium confidence">
            <a:extLst>
              <a:ext uri="{FF2B5EF4-FFF2-40B4-BE49-F238E27FC236}">
                <a16:creationId xmlns:a16="http://schemas.microsoft.com/office/drawing/2014/main" id="{AFD56724-B508-49E4-BA7F-14F42F394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99" y="855103"/>
            <a:ext cx="5462001" cy="515461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8939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00B74-22CA-48F0-8851-0EE37CF72E17}"/>
              </a:ext>
            </a:extLst>
          </p:cNvPr>
          <p:cNvSpPr>
            <a:spLocks noGrp="1"/>
          </p:cNvSpPr>
          <p:nvPr>
            <p:ph type="title"/>
          </p:nvPr>
        </p:nvSpPr>
        <p:spPr>
          <a:xfrm>
            <a:off x="974179" y="714375"/>
            <a:ext cx="3332955" cy="5076826"/>
          </a:xfrm>
        </p:spPr>
        <p:txBody>
          <a:bodyPr anchor="ctr">
            <a:normAutofit/>
          </a:bodyPr>
          <a:lstStyle/>
          <a:p>
            <a:r>
              <a:rPr lang="en-US" dirty="0"/>
              <a:t>Introduction</a:t>
            </a:r>
          </a:p>
        </p:txBody>
      </p:sp>
      <p:sp>
        <p:nvSpPr>
          <p:cNvPr id="5" name="Rectangle 7">
            <a:extLst>
              <a:ext uri="{FF2B5EF4-FFF2-40B4-BE49-F238E27FC236}">
                <a16:creationId xmlns:a16="http://schemas.microsoft.com/office/drawing/2014/main" id="{375136A9-49F9-4DA0-A741-F065B0FA0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3356" y="0"/>
            <a:ext cx="7558643" cy="6858000"/>
          </a:xfrm>
          <a:prstGeom prst="rect">
            <a:avLst/>
          </a:prstGeom>
          <a:solidFill>
            <a:schemeClr val="bg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9">
            <a:extLst>
              <a:ext uri="{FF2B5EF4-FFF2-40B4-BE49-F238E27FC236}">
                <a16:creationId xmlns:a16="http://schemas.microsoft.com/office/drawing/2014/main" id="{B912F6C7-0423-4B6F-AECE-710C8489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46539"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11">
            <a:extLst>
              <a:ext uri="{FF2B5EF4-FFF2-40B4-BE49-F238E27FC236}">
                <a16:creationId xmlns:a16="http://schemas.microsoft.com/office/drawing/2014/main" id="{A7208205-03EE-4EC8-9C34-59270C1880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2336" y="0"/>
            <a:ext cx="0" cy="685800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sp>
        <p:nvSpPr>
          <p:cNvPr id="3" name="Content Placeholder 2">
            <a:extLst>
              <a:ext uri="{FF2B5EF4-FFF2-40B4-BE49-F238E27FC236}">
                <a16:creationId xmlns:a16="http://schemas.microsoft.com/office/drawing/2014/main" id="{041FFF27-F292-495D-8849-AA0076E169A1}"/>
              </a:ext>
            </a:extLst>
          </p:cNvPr>
          <p:cNvSpPr>
            <a:spLocks noGrp="1"/>
          </p:cNvSpPr>
          <p:nvPr>
            <p:ph idx="1"/>
          </p:nvPr>
        </p:nvSpPr>
        <p:spPr>
          <a:xfrm>
            <a:off x="4973046" y="714375"/>
            <a:ext cx="6253751" cy="5076825"/>
          </a:xfrm>
        </p:spPr>
        <p:txBody>
          <a:bodyPr>
            <a:normAutofit/>
          </a:bodyPr>
          <a:lstStyle/>
          <a:p>
            <a:r>
              <a:rPr lang="en-US" dirty="0"/>
              <a:t>This project aims to control a car direction and speed using hand motion or finger motion.</a:t>
            </a:r>
          </a:p>
          <a:p>
            <a:r>
              <a:rPr lang="en-US" dirty="0"/>
              <a:t>It’s divided into two main modules (Car module and hand glove module).</a:t>
            </a:r>
          </a:p>
        </p:txBody>
      </p:sp>
    </p:spTree>
    <p:extLst>
      <p:ext uri="{BB962C8B-B14F-4D97-AF65-F5344CB8AC3E}">
        <p14:creationId xmlns:p14="http://schemas.microsoft.com/office/powerpoint/2010/main" val="194064571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D5975-9203-4465-8A2E-8205BEEE661E}"/>
              </a:ext>
            </a:extLst>
          </p:cNvPr>
          <p:cNvSpPr>
            <a:spLocks noGrp="1"/>
          </p:cNvSpPr>
          <p:nvPr>
            <p:ph type="title"/>
          </p:nvPr>
        </p:nvSpPr>
        <p:spPr>
          <a:xfrm>
            <a:off x="761999" y="1248508"/>
            <a:ext cx="5334001" cy="1371600"/>
          </a:xfrm>
        </p:spPr>
        <p:txBody>
          <a:bodyPr/>
          <a:lstStyle/>
          <a:p>
            <a:r>
              <a:rPr lang="en-US" dirty="0"/>
              <a:t>Hand Module</a:t>
            </a:r>
          </a:p>
        </p:txBody>
      </p:sp>
      <p:pic>
        <p:nvPicPr>
          <p:cNvPr id="10" name="Picture Placeholder 9" descr="Diagram&#10;&#10;Description automatically generated with medium confidence">
            <a:extLst>
              <a:ext uri="{FF2B5EF4-FFF2-40B4-BE49-F238E27FC236}">
                <a16:creationId xmlns:a16="http://schemas.microsoft.com/office/drawing/2014/main" id="{747D6031-5587-463E-AD13-C78963FB2A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4290647" y="32656"/>
            <a:ext cx="7901354" cy="6825343"/>
          </a:xfrm>
          <a:effectLst/>
        </p:spPr>
      </p:pic>
    </p:spTree>
    <p:extLst>
      <p:ext uri="{BB962C8B-B14F-4D97-AF65-F5344CB8AC3E}">
        <p14:creationId xmlns:p14="http://schemas.microsoft.com/office/powerpoint/2010/main" val="82680915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45F7-14CD-44F7-8544-EC767167D90E}"/>
              </a:ext>
            </a:extLst>
          </p:cNvPr>
          <p:cNvSpPr>
            <a:spLocks noGrp="1"/>
          </p:cNvSpPr>
          <p:nvPr>
            <p:ph type="title"/>
          </p:nvPr>
        </p:nvSpPr>
        <p:spPr>
          <a:xfrm>
            <a:off x="6420465" y="609600"/>
            <a:ext cx="5122606" cy="1657350"/>
          </a:xfrm>
        </p:spPr>
        <p:txBody>
          <a:bodyPr vert="horz" lIns="91440" tIns="45720" rIns="91440" bIns="45720" rtlCol="0" anchor="ctr">
            <a:normAutofit/>
          </a:bodyPr>
          <a:lstStyle/>
          <a:p>
            <a:pPr marL="514350" indent="-514350">
              <a:buFont typeface="+mj-lt"/>
              <a:buAutoNum type="arabicPeriod"/>
            </a:pPr>
            <a:r>
              <a:rPr lang="en-US" sz="2000" dirty="0"/>
              <a:t>Microcontroller(atmega32) </a:t>
            </a:r>
          </a:p>
        </p:txBody>
      </p:sp>
      <p:sp>
        <p:nvSpPr>
          <p:cNvPr id="4" name="Text Placeholder 3">
            <a:extLst>
              <a:ext uri="{FF2B5EF4-FFF2-40B4-BE49-F238E27FC236}">
                <a16:creationId xmlns:a16="http://schemas.microsoft.com/office/drawing/2014/main" id="{CC80C396-654F-4A2C-AF39-E8D27F4E83B0}"/>
              </a:ext>
            </a:extLst>
          </p:cNvPr>
          <p:cNvSpPr>
            <a:spLocks noGrp="1"/>
          </p:cNvSpPr>
          <p:nvPr>
            <p:ph type="body" sz="half" idx="2"/>
          </p:nvPr>
        </p:nvSpPr>
        <p:spPr>
          <a:xfrm>
            <a:off x="6420465" y="1620254"/>
            <a:ext cx="5122606" cy="4263022"/>
          </a:xfrm>
        </p:spPr>
        <p:txBody>
          <a:bodyPr vert="horz" lIns="91440" tIns="45720" rIns="91440" bIns="45720" rtlCol="0" anchor="ctr">
            <a:normAutofit/>
          </a:bodyPr>
          <a:lstStyle/>
          <a:p>
            <a:pPr marL="285750" indent="-285750">
              <a:buFont typeface="Arial" panose="020B0604020202020204" pitchFamily="34" charset="0"/>
              <a:buChar char="•"/>
            </a:pPr>
            <a:r>
              <a:rPr lang="en-US" sz="1800" dirty="0">
                <a:latin typeface="Calibri" pitchFamily="34" charset="0"/>
                <a:cs typeface="Calibri" pitchFamily="34" charset="0"/>
              </a:rPr>
              <a:t>is a small computer on a single integrated circuit containing a processor core, memory, and programmable input/output peripherals.. </a:t>
            </a:r>
          </a:p>
          <a:p>
            <a:pPr marL="285750" indent="-285750">
              <a:buFont typeface="Arial" panose="020B0604020202020204" pitchFamily="34" charset="0"/>
              <a:buChar char="•"/>
            </a:pPr>
            <a:r>
              <a:rPr lang="en-US" sz="1800" dirty="0">
                <a:cs typeface="Calibri" pitchFamily="34" charset="0"/>
              </a:rPr>
              <a:t>The </a:t>
            </a:r>
            <a:r>
              <a:rPr lang="en-US" sz="1800" dirty="0" err="1">
                <a:cs typeface="Calibri" pitchFamily="34" charset="0"/>
              </a:rPr>
              <a:t>avr</a:t>
            </a:r>
            <a:r>
              <a:rPr lang="en-US" sz="1800" dirty="0">
                <a:cs typeface="Calibri" pitchFamily="34" charset="0"/>
              </a:rPr>
              <a:t> microcontroller is based on the advanced reduced instruction set computer (</a:t>
            </a:r>
            <a:r>
              <a:rPr lang="en-US" sz="1800" dirty="0" err="1">
                <a:cs typeface="Calibri" pitchFamily="34" charset="0"/>
              </a:rPr>
              <a:t>risc</a:t>
            </a:r>
            <a:r>
              <a:rPr lang="en-US" sz="1800" dirty="0">
                <a:cs typeface="Calibri" pitchFamily="34" charset="0"/>
              </a:rPr>
              <a:t>) architecture.</a:t>
            </a:r>
          </a:p>
          <a:p>
            <a:pPr marL="285750" indent="-285750">
              <a:buFont typeface="Arial" panose="020B0604020202020204" pitchFamily="34" charset="0"/>
              <a:buChar char="•"/>
            </a:pPr>
            <a:r>
              <a:rPr lang="en-US" sz="1800" dirty="0" err="1">
                <a:cs typeface="Calibri" pitchFamily="34" charset="0"/>
              </a:rPr>
              <a:t>Avr</a:t>
            </a:r>
            <a:r>
              <a:rPr lang="en-US" sz="1800" dirty="0">
                <a:cs typeface="Calibri" pitchFamily="34" charset="0"/>
              </a:rPr>
              <a:t> microcontroller can execute 1 million of instructions per second if cycle frequency is 1mhz provided by crystal oscillator.</a:t>
            </a:r>
          </a:p>
          <a:p>
            <a:pPr marL="285750" indent="-285750">
              <a:buFont typeface="Arial" panose="020B0604020202020204" pitchFamily="34" charset="0"/>
              <a:buChar char="•"/>
            </a:pPr>
            <a:r>
              <a:rPr lang="en-US" sz="1800" dirty="0">
                <a:cs typeface="Calibri" pitchFamily="34" charset="0"/>
              </a:rPr>
              <a:t>We will use this microcontroller in Hand glove module and car module.</a:t>
            </a:r>
          </a:p>
          <a:p>
            <a:endParaRPr lang="en-US" dirty="0"/>
          </a:p>
        </p:txBody>
      </p:sp>
      <p:pic>
        <p:nvPicPr>
          <p:cNvPr id="2050" name="Picture 2" descr="ATmega32 microcontroller">
            <a:extLst>
              <a:ext uri="{FF2B5EF4-FFF2-40B4-BE49-F238E27FC236}">
                <a16:creationId xmlns:a16="http://schemas.microsoft.com/office/drawing/2014/main" id="{042B653F-1268-4C7C-A060-6ED1CD980EF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45132" y="645106"/>
            <a:ext cx="5247747" cy="5247747"/>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992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7E19-9CFD-40E1-9F4F-4FC721D375EA}"/>
              </a:ext>
            </a:extLst>
          </p:cNvPr>
          <p:cNvSpPr>
            <a:spLocks noGrp="1"/>
          </p:cNvSpPr>
          <p:nvPr>
            <p:ph type="title"/>
          </p:nvPr>
        </p:nvSpPr>
        <p:spPr>
          <a:xfrm>
            <a:off x="1141414" y="609600"/>
            <a:ext cx="6038768" cy="1905000"/>
          </a:xfrm>
        </p:spPr>
        <p:txBody>
          <a:bodyPr vert="horz" lIns="91440" tIns="45720" rIns="91440" bIns="45720" rtlCol="0" anchor="ctr">
            <a:normAutofit/>
          </a:bodyPr>
          <a:lstStyle/>
          <a:p>
            <a:r>
              <a:rPr lang="en-US" sz="3200"/>
              <a:t>Flex Sensor</a:t>
            </a:r>
            <a:endParaRPr lang="en-US" sz="3200" dirty="0"/>
          </a:p>
        </p:txBody>
      </p:sp>
      <p:sp>
        <p:nvSpPr>
          <p:cNvPr id="4" name="Text Placeholder 3">
            <a:extLst>
              <a:ext uri="{FF2B5EF4-FFF2-40B4-BE49-F238E27FC236}">
                <a16:creationId xmlns:a16="http://schemas.microsoft.com/office/drawing/2014/main" id="{BDCF397E-C14A-49FF-855A-834FA83233A5}"/>
              </a:ext>
            </a:extLst>
          </p:cNvPr>
          <p:cNvSpPr>
            <a:spLocks noGrp="1"/>
          </p:cNvSpPr>
          <p:nvPr>
            <p:ph type="body" sz="half" idx="2"/>
          </p:nvPr>
        </p:nvSpPr>
        <p:spPr>
          <a:xfrm>
            <a:off x="266777" y="1876807"/>
            <a:ext cx="5920867" cy="4164070"/>
          </a:xfrm>
        </p:spPr>
        <p:txBody>
          <a:bodyPr vert="horz" lIns="91440" tIns="45720" rIns="91440" bIns="45720" rtlCol="0" anchor="ctr">
            <a:normAutofit/>
          </a:bodyPr>
          <a:lstStyle/>
          <a:p>
            <a:pPr>
              <a:buFont typeface="Arial"/>
              <a:buChar char="•"/>
            </a:pPr>
            <a:r>
              <a:rPr lang="en-US" sz="1800" dirty="0"/>
              <a:t>It’s used to detect bending motion by changing its resistance depending on the amount of bend on the sensor.</a:t>
            </a:r>
          </a:p>
          <a:p>
            <a:pPr>
              <a:buFont typeface="Arial"/>
              <a:buChar char="•"/>
            </a:pPr>
            <a:r>
              <a:rPr lang="en-US" sz="1800" dirty="0"/>
              <a:t>Resistance range: 45k to 125k ohms</a:t>
            </a:r>
          </a:p>
          <a:p>
            <a:pPr>
              <a:buFont typeface="Arial"/>
              <a:buChar char="•"/>
            </a:pPr>
            <a:r>
              <a:rPr lang="en-US" sz="1800" dirty="0"/>
              <a:t>It’s used to detect any motion of fingers, every finger must have an individually one.</a:t>
            </a:r>
          </a:p>
          <a:p>
            <a:pPr>
              <a:buFont typeface="Arial"/>
              <a:buChar char="•"/>
            </a:pPr>
            <a:r>
              <a:rPr lang="en-US" sz="1800" dirty="0"/>
              <a:t>According to the position of back fingers, the relative motion of motors will be sent to the module of car.</a:t>
            </a:r>
          </a:p>
          <a:p>
            <a:pPr>
              <a:buFont typeface="Arial"/>
              <a:buChar char="•"/>
            </a:pPr>
            <a:r>
              <a:rPr lang="en-US" sz="1800" dirty="0"/>
              <a:t>Thumb posture controls the speed of motors.</a:t>
            </a:r>
          </a:p>
        </p:txBody>
      </p:sp>
      <p:sp>
        <p:nvSpPr>
          <p:cNvPr id="16" name="Rectangle 15">
            <a:extLst>
              <a:ext uri="{FF2B5EF4-FFF2-40B4-BE49-F238E27FC236}">
                <a16:creationId xmlns:a16="http://schemas.microsoft.com/office/drawing/2014/main" id="{077FA3FE-D607-4578-921B-E930F46F0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C92BA50F-5BFE-434C-A049-CD4A892AA9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72159" y="484633"/>
            <a:ext cx="3426890" cy="2784348"/>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42550D8A-D024-49BA-B7AA-A7278C500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656" y="3589020"/>
            <a:ext cx="4361583" cy="1537457"/>
          </a:xfrm>
          <a:prstGeom prst="rect">
            <a:avLst/>
          </a:prstGeom>
        </p:spPr>
      </p:pic>
    </p:spTree>
    <p:extLst>
      <p:ext uri="{BB962C8B-B14F-4D97-AF65-F5344CB8AC3E}">
        <p14:creationId xmlns:p14="http://schemas.microsoft.com/office/powerpoint/2010/main" val="290572338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50CC-0704-482F-B9BD-925290627CFC}"/>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sz="3200" dirty="0"/>
              <a:t>HC-05 BLUTOOTH MODULE</a:t>
            </a:r>
          </a:p>
        </p:txBody>
      </p:sp>
      <p:sp>
        <p:nvSpPr>
          <p:cNvPr id="4" name="Text Placeholder 3">
            <a:extLst>
              <a:ext uri="{FF2B5EF4-FFF2-40B4-BE49-F238E27FC236}">
                <a16:creationId xmlns:a16="http://schemas.microsoft.com/office/drawing/2014/main" id="{DFF42FE9-E146-4CE8-9020-E471859002A4}"/>
              </a:ext>
            </a:extLst>
          </p:cNvPr>
          <p:cNvSpPr>
            <a:spLocks noGrp="1"/>
          </p:cNvSpPr>
          <p:nvPr>
            <p:ph type="body" sz="half" idx="2"/>
          </p:nvPr>
        </p:nvSpPr>
        <p:spPr>
          <a:xfrm>
            <a:off x="6420465" y="2666999"/>
            <a:ext cx="5122606" cy="3216276"/>
          </a:xfrm>
        </p:spPr>
        <p:txBody>
          <a:bodyPr vert="horz" lIns="91440" tIns="45720" rIns="91440" bIns="45720" rtlCol="0" anchor="ctr">
            <a:normAutofit lnSpcReduction="10000"/>
          </a:bodyPr>
          <a:lstStyle/>
          <a:p>
            <a:pPr marL="285750" indent="-285750">
              <a:buFont typeface="Arial" panose="020B0604020202020204" pitchFamily="34" charset="0"/>
              <a:buChar char="•"/>
            </a:pPr>
            <a:r>
              <a:rPr lang="en-US" dirty="0"/>
              <a:t>HC-05 IS A BLUTOOTH MODULE WHICH IS DESIGNED FOR WIRELESS COMMUNICATION. </a:t>
            </a:r>
          </a:p>
          <a:p>
            <a:pPr marL="285750" indent="-285750">
              <a:buFont typeface="Arial" panose="020B0604020202020204" pitchFamily="34" charset="0"/>
              <a:buChar char="•"/>
            </a:pPr>
            <a:r>
              <a:rPr lang="en-US" dirty="0"/>
              <a:t>THIS MODULE CAN BE USED IN A MASTER OR SLAVE CONFIGURATION.</a:t>
            </a:r>
          </a:p>
          <a:p>
            <a:pPr marL="285750" indent="-285750">
              <a:buFont typeface="Arial" panose="020B0604020202020204" pitchFamily="34" charset="0"/>
              <a:buChar char="•"/>
            </a:pPr>
            <a:r>
              <a:rPr lang="en-US" dirty="0"/>
              <a:t>IT USES SERIAL COMMUNICATION TO COMMUNICATE WITH DEVICES.</a:t>
            </a:r>
          </a:p>
          <a:p>
            <a:pPr marL="285750" indent="-285750">
              <a:buFont typeface="Arial" panose="020B0604020202020204" pitchFamily="34" charset="0"/>
              <a:buChar char="•"/>
            </a:pPr>
            <a:r>
              <a:rPr lang="en-US" dirty="0"/>
              <a:t>IT COMMUNICATES WITH MICROCONTROLLER USING SERIAL PORT (USART).</a:t>
            </a:r>
          </a:p>
          <a:p>
            <a:pPr marL="285750" indent="-285750">
              <a:buFont typeface="Arial" panose="020B0604020202020204" pitchFamily="34" charset="0"/>
              <a:buChar char="•"/>
            </a:pPr>
            <a:r>
              <a:rPr lang="en-US" dirty="0"/>
              <a:t>We will use this </a:t>
            </a:r>
            <a:r>
              <a:rPr lang="en-US" dirty="0" err="1"/>
              <a:t>blutooth</a:t>
            </a:r>
            <a:r>
              <a:rPr lang="en-US" dirty="0"/>
              <a:t> module in hand glove module and car module.</a:t>
            </a:r>
            <a:br>
              <a:rPr lang="en-US" dirty="0"/>
            </a:br>
            <a:endParaRPr lang="en-US" dirty="0"/>
          </a:p>
        </p:txBody>
      </p:sp>
      <p:sp>
        <p:nvSpPr>
          <p:cNvPr id="11" name="Rounded Rectangle 7">
            <a:extLst>
              <a:ext uri="{FF2B5EF4-FFF2-40B4-BE49-F238E27FC236}">
                <a16:creationId xmlns:a16="http://schemas.microsoft.com/office/drawing/2014/main" id="{8E8769A5-F89A-40BD-AE90-69833F1BC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up of a circuit board&#10;&#10;Description automatically generated with medium confidence">
            <a:extLst>
              <a:ext uri="{FF2B5EF4-FFF2-40B4-BE49-F238E27FC236}">
                <a16:creationId xmlns:a16="http://schemas.microsoft.com/office/drawing/2014/main" id="{D487F83A-08D3-4CC0-A0F2-3D89C42BA9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2352" y="1115267"/>
            <a:ext cx="4283039" cy="4283039"/>
          </a:xfrm>
          <a:prstGeom prst="rect">
            <a:avLst/>
          </a:prstGeom>
        </p:spPr>
      </p:pic>
    </p:spTree>
    <p:extLst>
      <p:ext uri="{BB962C8B-B14F-4D97-AF65-F5344CB8AC3E}">
        <p14:creationId xmlns:p14="http://schemas.microsoft.com/office/powerpoint/2010/main" val="412328396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F8A51-1812-42E5-9DD9-345389853752}"/>
              </a:ext>
            </a:extLst>
          </p:cNvPr>
          <p:cNvSpPr>
            <a:spLocks noGrp="1"/>
          </p:cNvSpPr>
          <p:nvPr>
            <p:ph type="title"/>
          </p:nvPr>
        </p:nvSpPr>
        <p:spPr>
          <a:xfrm>
            <a:off x="639097" y="3746089"/>
            <a:ext cx="10874477" cy="1622323"/>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 Module</a:t>
            </a:r>
          </a:p>
        </p:txBody>
      </p:sp>
      <p:pic>
        <p:nvPicPr>
          <p:cNvPr id="6" name="Content Placeholder 5" descr="Graphical user interface, application&#10;&#10;Description automatically generated">
            <a:extLst>
              <a:ext uri="{FF2B5EF4-FFF2-40B4-BE49-F238E27FC236}">
                <a16:creationId xmlns:a16="http://schemas.microsoft.com/office/drawing/2014/main" id="{F70C6204-E5CC-4463-9767-10D4B98A4F6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874559" y="547005"/>
            <a:ext cx="10678344" cy="337528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8901159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40E1-E064-48B5-AF60-11F43C07C390}"/>
              </a:ext>
            </a:extLst>
          </p:cNvPr>
          <p:cNvSpPr>
            <a:spLocks noGrp="1"/>
          </p:cNvSpPr>
          <p:nvPr>
            <p:ph type="title"/>
          </p:nvPr>
        </p:nvSpPr>
        <p:spPr>
          <a:xfrm>
            <a:off x="643191" y="609600"/>
            <a:ext cx="6573685" cy="1905000"/>
          </a:xfrm>
        </p:spPr>
        <p:txBody>
          <a:bodyPr vert="horz" lIns="91440" tIns="45720" rIns="91440" bIns="45720" rtlCol="0" anchor="ctr">
            <a:normAutofit/>
          </a:bodyPr>
          <a:lstStyle/>
          <a:p>
            <a:r>
              <a:rPr lang="en-US" sz="3200"/>
              <a:t>DC Motors.</a:t>
            </a:r>
          </a:p>
        </p:txBody>
      </p:sp>
      <p:sp>
        <p:nvSpPr>
          <p:cNvPr id="4" name="Text Placeholder 3">
            <a:extLst>
              <a:ext uri="{FF2B5EF4-FFF2-40B4-BE49-F238E27FC236}">
                <a16:creationId xmlns:a16="http://schemas.microsoft.com/office/drawing/2014/main" id="{036C3F1B-CA56-4D51-B673-F504006398BD}"/>
              </a:ext>
            </a:extLst>
          </p:cNvPr>
          <p:cNvSpPr>
            <a:spLocks noGrp="1"/>
          </p:cNvSpPr>
          <p:nvPr>
            <p:ph type="body" sz="half" idx="2"/>
          </p:nvPr>
        </p:nvSpPr>
        <p:spPr>
          <a:xfrm>
            <a:off x="643192" y="2666999"/>
            <a:ext cx="6573684" cy="3216276"/>
          </a:xfrm>
        </p:spPr>
        <p:txBody>
          <a:bodyPr vert="horz" lIns="91440" tIns="45720" rIns="91440" bIns="45720" rtlCol="0" anchor="ctr">
            <a:normAutofit/>
          </a:bodyPr>
          <a:lstStyle/>
          <a:p>
            <a:pPr>
              <a:buFont typeface="Arial"/>
              <a:buChar char="•"/>
            </a:pPr>
            <a:r>
              <a:rPr lang="en-US" dirty="0"/>
              <a:t>A DC MOTOR IS ANY OF A CLASS OF ROTARY ELECTRICAL MOTORS THAT CONVERTS DIRECT CURRENT ELECTRICAL ENERGY INTO MECHANICAL ENERGY. THE MOST COMMON TYPES RELY ON THE FORCES PRODUCED BY MAGNETIC FIELDS.</a:t>
            </a:r>
          </a:p>
        </p:txBody>
      </p:sp>
      <p:sp>
        <p:nvSpPr>
          <p:cNvPr id="21" name="Rounded Rectangle 7">
            <a:extLst>
              <a:ext uri="{FF2B5EF4-FFF2-40B4-BE49-F238E27FC236}">
                <a16:creationId xmlns:a16="http://schemas.microsoft.com/office/drawing/2014/main" id="{957BD9FE-CCAA-4F82-8DDE-80F91017F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0839" y="620720"/>
            <a:ext cx="4001315" cy="527213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20A28A82-90BD-4570-9437-9351CD3D4FA2}"/>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2052" r="17123" b="4"/>
          <a:stretch/>
        </p:blipFill>
        <p:spPr>
          <a:xfrm>
            <a:off x="8054715" y="1115267"/>
            <a:ext cx="2938182" cy="4283039"/>
          </a:xfrm>
          <a:prstGeom prst="rect">
            <a:avLst/>
          </a:prstGeom>
        </p:spPr>
      </p:pic>
    </p:spTree>
    <p:extLst>
      <p:ext uri="{BB962C8B-B14F-4D97-AF65-F5344CB8AC3E}">
        <p14:creationId xmlns:p14="http://schemas.microsoft.com/office/powerpoint/2010/main" val="379295485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E7FA-1B48-432E-A090-8F27543ADAFE}"/>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sz="3200"/>
              <a:t>L293D.</a:t>
            </a:r>
          </a:p>
        </p:txBody>
      </p:sp>
      <p:sp>
        <p:nvSpPr>
          <p:cNvPr id="4" name="Text Placeholder 3">
            <a:extLst>
              <a:ext uri="{FF2B5EF4-FFF2-40B4-BE49-F238E27FC236}">
                <a16:creationId xmlns:a16="http://schemas.microsoft.com/office/drawing/2014/main" id="{171913E4-3A96-4096-892B-2E2B744653AB}"/>
              </a:ext>
            </a:extLst>
          </p:cNvPr>
          <p:cNvSpPr>
            <a:spLocks noGrp="1"/>
          </p:cNvSpPr>
          <p:nvPr>
            <p:ph type="body" sz="half" idx="2"/>
          </p:nvPr>
        </p:nvSpPr>
        <p:spPr>
          <a:xfrm>
            <a:off x="6416470" y="1127125"/>
            <a:ext cx="5122606" cy="3216276"/>
          </a:xfrm>
        </p:spPr>
        <p:txBody>
          <a:bodyPr vert="horz" lIns="91440" tIns="45720" rIns="91440" bIns="45720" rtlCol="0" anchor="ctr">
            <a:normAutofit/>
          </a:bodyPr>
          <a:lstStyle/>
          <a:p>
            <a:pPr marL="285750" indent="-285750">
              <a:buFont typeface="Arial"/>
              <a:buChar char="•"/>
            </a:pPr>
            <a:r>
              <a:rPr lang="en-US" dirty="0"/>
              <a:t>It’s a dual h-bridge motor driver, so with one </a:t>
            </a:r>
            <a:r>
              <a:rPr lang="en-US" dirty="0" err="1"/>
              <a:t>ic</a:t>
            </a:r>
            <a:r>
              <a:rPr lang="en-US" dirty="0"/>
              <a:t>(integrated circuit) we can interface two dc motors which can be controlled in both clockwise and counter clockwise direction.</a:t>
            </a:r>
            <a:endParaRPr lang="ar-EG" dirty="0"/>
          </a:p>
          <a:p>
            <a:pPr marL="285750" indent="-285750">
              <a:buFont typeface="Arial"/>
              <a:buChar char="•"/>
            </a:pPr>
            <a:r>
              <a:rPr lang="en-US" dirty="0"/>
              <a:t>using PWM (pulse – width – modulation) by changing its duty cycle to control speed and other 2 pins for the direction.</a:t>
            </a:r>
          </a:p>
        </p:txBody>
      </p:sp>
      <p:sp>
        <p:nvSpPr>
          <p:cNvPr id="25" name="Rounded Rectangle 7">
            <a:extLst>
              <a:ext uri="{FF2B5EF4-FFF2-40B4-BE49-F238E27FC236}">
                <a16:creationId xmlns:a16="http://schemas.microsoft.com/office/drawing/2014/main" id="{8E8769A5-F89A-40BD-AE90-69833F1BC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picture containing electronics, circuit&#10;&#10;Description automatically generated">
            <a:extLst>
              <a:ext uri="{FF2B5EF4-FFF2-40B4-BE49-F238E27FC236}">
                <a16:creationId xmlns:a16="http://schemas.microsoft.com/office/drawing/2014/main" id="{EB3364FF-EA53-4EDF-A789-D4BD5396926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743" t="18931" r="11578" b="17021"/>
          <a:stretch/>
        </p:blipFill>
        <p:spPr>
          <a:xfrm>
            <a:off x="1148186" y="1295413"/>
            <a:ext cx="4451371" cy="3922746"/>
          </a:xfrm>
          <a:prstGeom prst="rect">
            <a:avLst/>
          </a:prstGeom>
        </p:spPr>
      </p:pic>
    </p:spTree>
    <p:extLst>
      <p:ext uri="{BB962C8B-B14F-4D97-AF65-F5344CB8AC3E}">
        <p14:creationId xmlns:p14="http://schemas.microsoft.com/office/powerpoint/2010/main" val="2562098341"/>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docProps/app.xml><?xml version="1.0" encoding="utf-8"?>
<Properties xmlns="http://schemas.openxmlformats.org/officeDocument/2006/extended-properties" xmlns:vt="http://schemas.openxmlformats.org/officeDocument/2006/docPropsVTypes">
  <Template>TM03457485[[fn=Mesh]]</Template>
  <TotalTime>163</TotalTime>
  <Words>619</Words>
  <Application>Microsoft Office PowerPoint</Application>
  <PresentationFormat>Widescreen</PresentationFormat>
  <Paragraphs>40</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Mesh</vt:lpstr>
      <vt:lpstr>Controlling car with hand  motion</vt:lpstr>
      <vt:lpstr>Introduction</vt:lpstr>
      <vt:lpstr>Hand Module</vt:lpstr>
      <vt:lpstr>Microcontroller(atmega32) </vt:lpstr>
      <vt:lpstr>Flex Sensor</vt:lpstr>
      <vt:lpstr>HC-05 BLUTOOTH MODULE</vt:lpstr>
      <vt:lpstr>Car Module</vt:lpstr>
      <vt:lpstr>DC Motors.</vt:lpstr>
      <vt:lpstr>L293D.</vt:lpstr>
      <vt:lpstr>chassis + caster wheels + motors </vt:lpstr>
      <vt:lpstr>HAND MODULE IN SIMULATION USING PROTEUS.</vt:lpstr>
      <vt:lpstr>PowerPoint Presentation</vt:lpstr>
      <vt:lpstr>CAR MODULE IN SIMULATION USING PROTEUS</vt:lpstr>
      <vt:lpstr>PowerPoint Presentation</vt:lpstr>
      <vt:lpstr>How the hand glove  module and car module works together !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Controlling car with hand  motion</dc:title>
  <dc:creator>aya elhusseny</dc:creator>
  <cp:lastModifiedBy>aya elhusseny</cp:lastModifiedBy>
  <cp:revision>7</cp:revision>
  <dcterms:created xsi:type="dcterms:W3CDTF">2022-02-18T19:20:57Z</dcterms:created>
  <dcterms:modified xsi:type="dcterms:W3CDTF">2022-02-18T22:04:40Z</dcterms:modified>
</cp:coreProperties>
</file>